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7" r:id="rId6"/>
    <p:sldId id="258" r:id="rId7"/>
    <p:sldId id="259" r:id="rId8"/>
    <p:sldId id="266" r:id="rId9"/>
    <p:sldId id="265" r:id="rId10"/>
    <p:sldId id="270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llez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se.fr/wp-content/uploads/2026/02/Dossier_de_presentation_2026_compressed.pdf_1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fisrse.newsrse.fr/public/10-bonnes-raisons-de-candidater-v2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_cx4qYEVG8" TargetMode="External"/><Relationship Id="rId3" Type="http://schemas.openxmlformats.org/officeDocument/2006/relationships/hyperlink" Target="https://www.youtube.com/watch?v=CnSMdfVDWu8" TargetMode="External"/><Relationship Id="rId7" Type="http://schemas.openxmlformats.org/officeDocument/2006/relationships/hyperlink" Target="https://www.youtube.com/watch?v=2VS4LqsxMZc" TargetMode="External"/><Relationship Id="rId2" Type="http://schemas.openxmlformats.org/officeDocument/2006/relationships/hyperlink" Target="https://www.youtube.com/watch?v=vH4R4hd24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YOnHKgV4N1c" TargetMode="External"/><Relationship Id="rId5" Type="http://schemas.openxmlformats.org/officeDocument/2006/relationships/hyperlink" Target="https://youtu.be/twWqx9P-tHE" TargetMode="External"/><Relationship Id="rId4" Type="http://schemas.openxmlformats.org/officeDocument/2006/relationships/hyperlink" Target="https://www.youtube.com/watch?v=0NzMj0o2EA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" y="0"/>
            <a:ext cx="18286401" cy="1028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75003" y="823020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Partenaires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252"/>
            <a:ext cx="18315525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427170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2055" y="4928865"/>
            <a:ext cx="14963888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Communication :   secretariat@newsrse.fr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des </a:t>
            </a: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 candidature@newsrse.fr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pour candidater : </a:t>
            </a:r>
            <a:r>
              <a:rPr lang="en-US" sz="44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https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://defisrse.newsrse.fr</a:t>
            </a:r>
          </a:p>
        </p:txBody>
      </p:sp>
      <p:sp>
        <p:nvSpPr>
          <p:cNvPr id="5" name="Freeform 5"/>
          <p:cNvSpPr/>
          <p:nvPr/>
        </p:nvSpPr>
        <p:spPr>
          <a:xfrm>
            <a:off x="15412696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15808" y="8239844"/>
            <a:ext cx="3731325" cy="1829507"/>
          </a:xfrm>
          <a:custGeom>
            <a:avLst/>
            <a:gdLst/>
            <a:ahLst/>
            <a:cxnLst/>
            <a:rect l="l" t="t" r="r" b="b"/>
            <a:pathLst>
              <a:path w="4006265" h="2140976">
                <a:moveTo>
                  <a:pt x="0" y="0"/>
                </a:moveTo>
                <a:lnTo>
                  <a:pt x="4006264" y="0"/>
                </a:lnTo>
                <a:lnTo>
                  <a:pt x="4006264" y="2140976"/>
                </a:lnTo>
                <a:lnTo>
                  <a:pt x="0" y="214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58125" y="3277337"/>
            <a:ext cx="2771747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58"/>
              </a:lnSpc>
              <a:spcBef>
                <a:spcPct val="0"/>
              </a:spcBef>
            </a:pPr>
            <a:r>
              <a:rPr lang="en-US" sz="9041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Merci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325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40250" y="2974891"/>
            <a:ext cx="13807495" cy="3860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Lancement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</a:p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  <a:p>
            <a:pPr algn="ctr">
              <a:lnSpc>
                <a:spcPts val="5054"/>
              </a:lnSpc>
              <a:spcBef>
                <a:spcPct val="0"/>
              </a:spcBef>
            </a:pPr>
            <a:r>
              <a:rPr lang="en-US" sz="361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15e </a:t>
            </a:r>
            <a:r>
              <a:rPr lang="en-US" sz="361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édition</a:t>
            </a:r>
            <a:endParaRPr lang="en-US" sz="361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27" y="6859905"/>
            <a:ext cx="13106143" cy="3257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3199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75848" y="3559324"/>
            <a:ext cx="2232248" cy="2232248"/>
          </a:xfrm>
          <a:custGeom>
            <a:avLst/>
            <a:gdLst/>
            <a:ahLst/>
            <a:cxnLst/>
            <a:rect l="l" t="t" r="r" b="b"/>
            <a:pathLst>
              <a:path w="4680462" h="4664703">
                <a:moveTo>
                  <a:pt x="0" y="0"/>
                </a:moveTo>
                <a:lnTo>
                  <a:pt x="4680462" y="0"/>
                </a:lnTo>
                <a:lnTo>
                  <a:pt x="4680462" y="4664703"/>
                </a:lnTo>
                <a:lnTo>
                  <a:pt x="0" y="466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91872" y="534988"/>
            <a:ext cx="945463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 : Mode d’emploi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94510" y="2119164"/>
            <a:ext cx="116652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</a:pP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016208" y="3559324"/>
            <a:ext cx="77768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Rappel des 8 </a:t>
            </a:r>
            <a:r>
              <a:rPr lang="en-US" sz="339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catégories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</a:p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ENVIRONNEMENT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CAPITAL HUMAIN / RH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INCLUSION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SOCIÉTALE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SANTÉ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ESS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ASSOCIATION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START-UP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DIRIGEANTE A IMPACT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563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216" y="7208175"/>
            <a:ext cx="11143392" cy="130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1ère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création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d’un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compte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«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»</a:t>
            </a: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dossier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administratif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réponse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aux questionnaires de candidature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selon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sélectionnée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9216" y="8671892"/>
            <a:ext cx="1114339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Possibilité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d’interrompre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et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poursuivre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candidature a posteriori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216" y="2846336"/>
            <a:ext cx="768288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sz="2815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Retrouvez</a:t>
            </a:r>
            <a:r>
              <a:rPr lang="en-US" sz="281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informations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utiles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dans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onglets</a:t>
            </a:r>
            <a:endParaRPr lang="en-US" sz="2815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15208" y="354330"/>
            <a:ext cx="14365518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Mode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d’emploi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ctr">
              <a:lnSpc>
                <a:spcPts val="4754"/>
              </a:lnSpc>
            </a:pP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endParaRPr lang="en-US" sz="5500" dirty="0">
              <a:solidFill>
                <a:srgbClr val="EC4E42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" y="3686020"/>
            <a:ext cx="11576976" cy="33431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625798">
            <a:off x="11238955" y="4244317"/>
            <a:ext cx="2034702" cy="914353"/>
            <a:chOff x="0" y="0"/>
            <a:chExt cx="964704" cy="40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4704" cy="408117"/>
            </a:xfrm>
            <a:custGeom>
              <a:avLst/>
              <a:gdLst/>
              <a:ahLst/>
              <a:cxnLst/>
              <a:rect l="l" t="t" r="r" b="b"/>
              <a:pathLst>
                <a:path w="964704" h="408117">
                  <a:moveTo>
                    <a:pt x="239386" y="165605"/>
                  </a:moveTo>
                  <a:lnTo>
                    <a:pt x="964704" y="165605"/>
                  </a:lnTo>
                  <a:lnTo>
                    <a:pt x="964704" y="242497"/>
                  </a:lnTo>
                  <a:lnTo>
                    <a:pt x="239373" y="242497"/>
                  </a:lnTo>
                  <a:lnTo>
                    <a:pt x="302255" y="408117"/>
                  </a:lnTo>
                  <a:lnTo>
                    <a:pt x="0" y="204059"/>
                  </a:lnTo>
                  <a:lnTo>
                    <a:pt x="302255" y="0"/>
                  </a:lnTo>
                  <a:lnTo>
                    <a:pt x="239386" y="165605"/>
                  </a:lnTo>
                  <a:close/>
                </a:path>
              </a:pathLst>
            </a:custGeom>
            <a:solidFill>
              <a:srgbClr val="50AF5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0650" y="117475"/>
              <a:ext cx="844054" cy="125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73" y="5127116"/>
            <a:ext cx="5009952" cy="49967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273847" y="3833119"/>
            <a:ext cx="488736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Pour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candidater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sur la plateforme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1096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08096" y="3847356"/>
            <a:ext cx="7992888" cy="399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Dossier de Présentation 2026 : </a:t>
            </a:r>
          </a:p>
          <a:p>
            <a:r>
              <a:rPr lang="fr-FR" sz="2800" u="sng" dirty="0">
                <a:solidFill>
                  <a:schemeClr val="accent6"/>
                </a:solidFill>
                <a:hlinkClick r:id="rId3"/>
              </a:rPr>
              <a:t>https://</a:t>
            </a:r>
            <a:r>
              <a:rPr lang="fr-FR" sz="2800" u="sng" dirty="0" smtClean="0">
                <a:solidFill>
                  <a:schemeClr val="accent6"/>
                </a:solidFill>
                <a:hlinkClick r:id="rId3"/>
              </a:rPr>
              <a:t>newsrse.fr/wp-content/uploads/2026/02/Dossier_de_presentation_2026_compressed.pdf_1.pdf</a:t>
            </a:r>
            <a:r>
              <a:rPr lang="fr-FR" sz="2800" u="sng" dirty="0" smtClean="0">
                <a:solidFill>
                  <a:schemeClr val="accent6"/>
                </a:solidFill>
              </a:rPr>
              <a:t> </a:t>
            </a:r>
          </a:p>
          <a:p>
            <a:endParaRPr lang="fr-FR" sz="3200" dirty="0">
              <a:solidFill>
                <a:schemeClr val="accent6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Les 10 bonnes raisons de candidater : </a:t>
            </a:r>
          </a:p>
          <a:p>
            <a:r>
              <a:rPr lang="fr-FR" sz="2800" dirty="0">
                <a:solidFill>
                  <a:schemeClr val="accent6"/>
                </a:solidFill>
                <a:hlinkClick r:id="rId4"/>
              </a:rPr>
              <a:t>https://</a:t>
            </a:r>
            <a:r>
              <a:rPr lang="fr-FR" sz="2800" dirty="0" smtClean="0">
                <a:solidFill>
                  <a:schemeClr val="accent6"/>
                </a:solidFill>
                <a:hlinkClick r:id="rId4"/>
              </a:rPr>
              <a:t>defisrse.newsrse.fr/public/10-bonnes-raisons-de-candidater-v2.pdf</a:t>
            </a:r>
            <a:r>
              <a:rPr lang="fr-FR" sz="2800" dirty="0" smtClean="0">
                <a:solidFill>
                  <a:schemeClr val="accent6"/>
                </a:solidFill>
              </a:rPr>
              <a:t> </a:t>
            </a:r>
            <a:endParaRPr lang="fr-FR" sz="2800" dirty="0">
              <a:solidFill>
                <a:schemeClr val="accent6"/>
              </a:solidFill>
            </a:endParaRPr>
          </a:p>
          <a:p>
            <a:pPr algn="ctr">
              <a:lnSpc>
                <a:spcPts val="2766"/>
              </a:lnSpc>
              <a:spcBef>
                <a:spcPct val="0"/>
              </a:spcBef>
            </a:pPr>
            <a:endParaRPr lang="en-US" sz="1976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65904" y="895028"/>
            <a:ext cx="8568952" cy="9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outils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2962" y="534988"/>
            <a:ext cx="1528187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son et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image</a:t>
            </a:r>
          </a:p>
          <a:p>
            <a:pPr algn="ctr">
              <a:lnSpc>
                <a:spcPts val="7700"/>
              </a:lnSpc>
            </a:pP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films des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à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retrouver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sur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youtube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2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4988" y="3775348"/>
            <a:ext cx="16417824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fr-FR" sz="2500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temps forts de la cérémonie des Trophées 2025 : </a:t>
            </a:r>
            <a:r>
              <a:rPr lang="fr-FR" sz="2800" dirty="0" smtClean="0">
                <a:hlinkClick r:id="rId2"/>
              </a:rPr>
              <a:t>https</a:t>
            </a:r>
            <a:r>
              <a:rPr lang="fr-FR" sz="2800" dirty="0">
                <a:hlinkClick r:id="rId2"/>
              </a:rPr>
              <a:t>://</a:t>
            </a:r>
            <a:r>
              <a:rPr lang="fr-FR" sz="2800" dirty="0" smtClean="0">
                <a:hlinkClick r:id="rId2"/>
              </a:rPr>
              <a:t>www.youtube.com/watch?v=vH4R4hd24Ls</a:t>
            </a:r>
            <a:r>
              <a:rPr lang="fr-FR" sz="2800" dirty="0" smtClean="0"/>
              <a:t>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err="1">
                <a:solidFill>
                  <a:schemeClr val="bg1"/>
                </a:solidFill>
              </a:rPr>
              <a:t>Rétrospéctive</a:t>
            </a:r>
            <a:r>
              <a:rPr lang="fr-FR" sz="2800" dirty="0">
                <a:solidFill>
                  <a:schemeClr val="bg1"/>
                </a:solidFill>
              </a:rPr>
              <a:t> des Trophées Défis RSE au fil des années : </a:t>
            </a:r>
            <a:r>
              <a:rPr lang="fr-FR" sz="2800" dirty="0" smtClean="0">
                <a:hlinkClick r:id="rId3"/>
              </a:rPr>
              <a:t>https</a:t>
            </a:r>
            <a:r>
              <a:rPr lang="fr-FR" sz="2800" dirty="0">
                <a:hlinkClick r:id="rId3"/>
              </a:rPr>
              <a:t>://</a:t>
            </a:r>
            <a:r>
              <a:rPr lang="fr-FR" sz="2800" dirty="0" smtClean="0">
                <a:hlinkClick r:id="rId3"/>
              </a:rPr>
              <a:t>www.youtube.com/watch?v=CnSMdfVDWu8</a:t>
            </a:r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interviews des partenaires et membre du jury 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Catherine Papillon : </a:t>
            </a:r>
            <a:r>
              <a:rPr lang="fr-FR" sz="2800" u="sng" dirty="0">
                <a:hlinkClick r:id="rId4"/>
              </a:rPr>
              <a:t>https://www.youtube.com/watch?v=0NzMj0o2EAk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>
                <a:solidFill>
                  <a:schemeClr val="bg1"/>
                </a:solidFill>
              </a:rPr>
              <a:t>Interview Valérie Lion : </a:t>
            </a:r>
            <a:r>
              <a:rPr lang="fr-FR" sz="2800" u="sng" dirty="0">
                <a:hlinkClick r:id="rId5"/>
              </a:rPr>
              <a:t>https://youtu.be/twWqx9P-tHE</a:t>
            </a:r>
            <a:r>
              <a:rPr lang="fr-FR" sz="2800" dirty="0"/>
              <a:t>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Stéphanie Hamon : </a:t>
            </a:r>
            <a:r>
              <a:rPr lang="fr-FR" sz="2800" u="sng" dirty="0">
                <a:hlinkClick r:id="rId6"/>
              </a:rPr>
              <a:t>https://youtu.be/YOnHKgV4N1c</a:t>
            </a:r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Amir Reza </a:t>
            </a:r>
            <a:r>
              <a:rPr lang="fr-FR" sz="2800" dirty="0" err="1">
                <a:solidFill>
                  <a:schemeClr val="bg1"/>
                </a:solidFill>
              </a:rPr>
              <a:t>Tofighi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u="sng" dirty="0">
                <a:hlinkClick r:id="rId7"/>
              </a:rPr>
              <a:t>https://www.youtube.com/watch?v=2VS4LqsxMZc</a:t>
            </a:r>
            <a:r>
              <a:rPr lang="fr-FR" sz="2800" dirty="0"/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Interview de Nora Barsali : </a:t>
            </a:r>
            <a:r>
              <a:rPr lang="fr-FR" sz="2800" u="sng" dirty="0">
                <a:hlinkClick r:id="rId8"/>
              </a:rPr>
              <a:t>https://www.youtube.com/watch?v=u_cx4qYEVG8</a:t>
            </a:r>
            <a:r>
              <a:rPr lang="fr-F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040" y="2990602"/>
            <a:ext cx="6115968" cy="6100021"/>
          </a:xfrm>
          <a:custGeom>
            <a:avLst/>
            <a:gdLst/>
            <a:ahLst/>
            <a:cxnLst/>
            <a:rect l="l" t="t" r="r" b="b"/>
            <a:pathLst>
              <a:path w="6115968" h="6100021">
                <a:moveTo>
                  <a:pt x="0" y="0"/>
                </a:moveTo>
                <a:lnTo>
                  <a:pt x="6115968" y="0"/>
                </a:lnTo>
                <a:lnTo>
                  <a:pt x="6115968" y="6100020"/>
                </a:lnTo>
                <a:lnTo>
                  <a:pt x="0" y="610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15208" y="679004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Calendrier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Les dates à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retenir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27776" y="3270623"/>
            <a:ext cx="1063133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Ouverture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 la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et 4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endParaRPr lang="en-US" sz="3827" dirty="0" smtClean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17 mars 2026 </a:t>
            </a: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Clôture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des candidatures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15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Evaluation du jury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18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2026-3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Shortlist/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Organisation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auditions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à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partir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du 4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Date du jury :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mercredi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1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juillet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  <a:spcBef>
                <a:spcPct val="0"/>
              </a:spcBef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Cérémonie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2026 :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Novembre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/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Décembre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PTT - Webinaire du 4 février</Template>
  <TotalTime>5935</TotalTime>
  <Words>327</Words>
  <Application>Microsoft Office PowerPoint</Application>
  <PresentationFormat>Personnalisé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Belleza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22</cp:revision>
  <dcterms:created xsi:type="dcterms:W3CDTF">2026-02-25T17:21:50Z</dcterms:created>
  <dcterms:modified xsi:type="dcterms:W3CDTF">2026-03-18T13:00:11Z</dcterms:modified>
  <dc:identifier>DAG9oFnSzdk</dc:identifier>
</cp:coreProperties>
</file>